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aleway"/>
      <p:regular r:id="rId18"/>
      <p:bold r:id="rId19"/>
      <p:italic r:id="rId20"/>
      <p:boldItalic r:id="rId21"/>
    </p:embeddedFont>
    <p:embeddedFont>
      <p:font typeface="Roboto"/>
      <p:regular r:id="rId22"/>
      <p:bold r:id="rId23"/>
      <p:italic r:id="rId24"/>
      <p:boldItalic r:id="rId25"/>
    </p:embeddedFont>
    <p:embeddedFont>
      <p:font typeface="La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italic.fntdata"/><Relationship Id="rId22" Type="http://schemas.openxmlformats.org/officeDocument/2006/relationships/font" Target="fonts/Roboto-regular.fntdata"/><Relationship Id="rId21" Type="http://schemas.openxmlformats.org/officeDocument/2006/relationships/font" Target="fonts/Raleway-boldItalic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a3c898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a3c8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6fa3c898_0_2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6fa3c89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9727b59369_1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9727b5936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d59b2a3995_0_82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d59b2a3995_0_8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fa3c898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fa3c89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6fa3c898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6fa3c89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d59ebbdfcf_0_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d59ebbdfc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Cloud Sync</a:t>
            </a:r>
            <a:br>
              <a:rPr lang="de"/>
            </a:br>
            <a:r>
              <a:rPr lang="de"/>
              <a:t>TrueNAS hat eine eingebaute Cloud-Sync-Funktion. Damit kann man automatische Backups vom NAS in Cloud-Dienste erstellen oder umgekehrt.</a:t>
            </a:r>
            <a:br>
              <a:rPr lang="de"/>
            </a:br>
            <a:r>
              <a:rPr lang="de"/>
              <a:t>File Sharing</a:t>
            </a:r>
            <a:br>
              <a:rPr lang="de"/>
            </a:br>
            <a:r>
              <a:rPr lang="de"/>
              <a:t>SMB (Server Message Block) → Standart für Windows</a:t>
            </a:r>
            <a:br>
              <a:rPr lang="de"/>
            </a:br>
            <a:r>
              <a:rPr lang="de"/>
              <a:t>NFS (Network File System) →standart fir LInux</a:t>
            </a:r>
            <a:br>
              <a:rPr lang="de"/>
            </a:br>
            <a:r>
              <a:rPr lang="de"/>
              <a:t>iSCSI (Internet Small Computer Systems Interface)</a:t>
            </a:r>
            <a:br>
              <a:rPr lang="de"/>
            </a:br>
            <a:r>
              <a:rPr lang="de"/>
              <a:t>Bei iSCSI bekommt der Client nicht Dateien, sondern einen rohen Datenblock, kein paralleles arbeiten möglich</a:t>
            </a:r>
            <a:br>
              <a:rPr lang="de"/>
            </a:b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d59b2a3995_0_77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d59b2a3995_0_7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Mindestens 8 GB für den Basisbetrieb mit bis zu acht Festplatten. Pro zusätzliche Festplatte über acht sollte man 1 GB hinzurechnen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d59b2a3995_0_77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d59b2a3995_0_7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d59b2a3995_0_78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d59b2a3995_0_7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d59ebbdfcf_0_1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d59ebbdfc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>
                <a:solidFill>
                  <a:schemeClr val="dk1"/>
                </a:solidFill>
              </a:rPr>
              <a:t>TrueNAS Connect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de">
                <a:solidFill>
                  <a:schemeClr val="dk1"/>
                </a:solidFill>
              </a:rPr>
              <a:t>Zentrales Monitoring</a:t>
            </a:r>
            <a:r>
              <a:rPr lang="de">
                <a:solidFill>
                  <a:schemeClr val="dk1"/>
                </a:solidFill>
              </a:rPr>
              <a:t> — Alle deine TrueNAS-Systeme über ein einziges Web-Dashboard überwachen, mit Echtzeit-Daten und historischen Statistiken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de">
                <a:solidFill>
                  <a:schemeClr val="dk1"/>
                </a:solidFill>
              </a:rPr>
              <a:t>Replikations-Management</a:t>
            </a:r>
            <a:r>
              <a:rPr lang="de">
                <a:solidFill>
                  <a:schemeClr val="dk1"/>
                </a:solidFill>
              </a:rPr>
              <a:t> — Daten-Synchronisation zwischen mehreren Systemen zentral steuern und verwalten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de">
                <a:solidFill>
                  <a:schemeClr val="dk1"/>
                </a:solidFill>
              </a:rPr>
              <a:t>Proaktive Alerts</a:t>
            </a:r>
            <a:r>
              <a:rPr lang="de">
                <a:solidFill>
                  <a:schemeClr val="dk1"/>
                </a:solidFill>
              </a:rPr>
              <a:t> — Benachrichtigungen per E-Mail, SMS oder PagerDuty, bevor ein Problem zum Ausfall wird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>
                <a:solidFill>
                  <a:schemeClr val="dk1"/>
                </a:solidFill>
              </a:rPr>
              <a:t>TrueNAS Enterprise Appliance (Richtiger Server)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de">
                <a:solidFill>
                  <a:schemeClr val="dk1"/>
                </a:solidFill>
              </a:rPr>
              <a:t>High Availability</a:t>
            </a:r>
            <a:r>
              <a:rPr lang="de">
                <a:solidFill>
                  <a:schemeClr val="dk1"/>
                </a:solidFill>
              </a:rPr>
              <a:t> — Zwei Controller, ein gemeinsamer Storage, automatisches Failover in Sekunden — kein Datenverlust, keine Downtime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de">
                <a:solidFill>
                  <a:schemeClr val="dk1"/>
                </a:solidFill>
              </a:rPr>
              <a:t>Ransomware-Schutz</a:t>
            </a:r>
            <a:r>
              <a:rPr lang="de">
                <a:solidFill>
                  <a:schemeClr val="dk1"/>
                </a:solidFill>
              </a:rPr>
              <a:t> — Automatische Erkennung verdächtiger Muster und unveränderbare Snapshots, die niemand löschen kann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de">
                <a:solidFill>
                  <a:schemeClr val="dk1"/>
                </a:solidFill>
              </a:rPr>
              <a:t>24/7 Enterprise Support</a:t>
            </a:r>
            <a:r>
              <a:rPr lang="de">
                <a:solidFill>
                  <a:schemeClr val="dk1"/>
                </a:solidFill>
              </a:rPr>
              <a:t> — Rund-um-die-Uhr-Support mit Onsite-Service und globalem Ersatzteilnetzwerk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d59ebbdfcf_0_3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d59ebbdfc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>
                <a:solidFill>
                  <a:schemeClr val="dk1"/>
                </a:solidFill>
              </a:rPr>
              <a:t>Mini Series (ab ~$2.000)</a:t>
            </a:r>
            <a:r>
              <a:rPr lang="de">
                <a:solidFill>
                  <a:schemeClr val="dk1"/>
                </a:solidFill>
              </a:rPr>
              <a:t> — Kleine, leise Geräte für Homeoffice oder Außenstellen. 5 bis 12 Drive Bays. Kein HA.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>
                <a:solidFill>
                  <a:schemeClr val="dk1"/>
                </a:solidFill>
              </a:rPr>
              <a:t>R-Series (ab ~$5.000–10.000)</a:t>
            </a:r>
            <a:r>
              <a:rPr lang="de">
                <a:solidFill>
                  <a:schemeClr val="dk1"/>
                </a:solidFill>
              </a:rPr>
              <a:t> — Rack-Server mit einem Controller. Bis zu 3 PB Kapazität. Kein HA, aber Enterprise-Support.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>
                <a:solidFill>
                  <a:schemeClr val="dk1"/>
                </a:solidFill>
              </a:rPr>
              <a:t>M-Series ($20.000+)</a:t>
            </a:r>
            <a:r>
              <a:rPr lang="de">
                <a:solidFill>
                  <a:schemeClr val="dk1"/>
                </a:solidFill>
              </a:rPr>
              <a:t> — Das Flaggschiff. Dual Controller für HA, bis zu 20 PB, NVMe + HDD hybrid. Für Firmen, die nicht offline gehen dürfen.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>
                <a:solidFill>
                  <a:schemeClr val="dk1"/>
                </a:solidFill>
              </a:rPr>
              <a:t>F-Series (Preis auf Anfrage)</a:t>
            </a:r>
            <a:r>
              <a:rPr lang="de">
                <a:solidFill>
                  <a:schemeClr val="dk1"/>
                </a:solidFill>
              </a:rPr>
              <a:t> — Reines NVMe All-Flash für maximale Performance. Für AI, 8K Video, Hochleistungsdatenbanken. Das teuerste Produkt.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oogle Shape;11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" name="Google Shape;29;p5"/>
          <p:cNvCxnSpPr/>
          <p:nvPr/>
        </p:nvCxnSpPr>
        <p:spPr>
          <a:xfrm>
            <a:off x="2477724" y="488555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6" name="Google Shape;46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" name="Google Shape;47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rgbClr val="2D3A4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9" name="Google Shape;9;p1" title="53482242.png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65050" y="3957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390267" y="3565775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Eric Würth - Max Simon - Sven Kugener</a:t>
            </a:r>
            <a:endParaRPr/>
          </a:p>
        </p:txBody>
      </p:sp>
      <p:pic>
        <p:nvPicPr>
          <p:cNvPr id="68" name="Google Shape;68;p13" title="truenas-community-edition-logo-inverted-rgb-900px-w-72pp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7875" y="760250"/>
            <a:ext cx="5976299" cy="140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Demo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Conclusion</a:t>
            </a:r>
            <a:endParaRPr/>
          </a:p>
        </p:txBody>
      </p:sp>
      <p:pic>
        <p:nvPicPr>
          <p:cNvPr id="162" name="Google Shape;1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600" y="2716200"/>
            <a:ext cx="1973475" cy="197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281075" y="164675"/>
            <a:ext cx="4045200" cy="13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lt1"/>
                </a:solidFill>
              </a:rPr>
              <a:t>Content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74" name="Google Shape;74;p14" title="pexels-cookiecutter-17489157.jpg"/>
          <p:cNvPicPr preferRelativeResize="0"/>
          <p:nvPr/>
        </p:nvPicPr>
        <p:blipFill rotWithShape="1">
          <a:blip r:embed="rId3">
            <a:alphaModFix/>
          </a:blip>
          <a:srcRect b="0" l="33586" r="7084" t="0"/>
          <a:stretch/>
        </p:blipFill>
        <p:spPr>
          <a:xfrm>
            <a:off x="4572077" y="0"/>
            <a:ext cx="4571924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" name="Google Shape;75;p14"/>
          <p:cNvGrpSpPr/>
          <p:nvPr/>
        </p:nvGrpSpPr>
        <p:grpSpPr>
          <a:xfrm>
            <a:off x="518309" y="3289885"/>
            <a:ext cx="3570645" cy="379752"/>
            <a:chOff x="2789787" y="3088625"/>
            <a:chExt cx="4497600" cy="731700"/>
          </a:xfrm>
        </p:grpSpPr>
        <p:sp>
          <p:nvSpPr>
            <p:cNvPr id="76" name="Google Shape;76;p14"/>
            <p:cNvSpPr/>
            <p:nvPr/>
          </p:nvSpPr>
          <p:spPr>
            <a:xfrm>
              <a:off x="2789787" y="3088625"/>
              <a:ext cx="4497600" cy="731700"/>
            </a:xfrm>
            <a:prstGeom prst="rect">
              <a:avLst/>
            </a:prstGeom>
            <a:solidFill>
              <a:srgbClr val="0D5C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4"/>
            <p:cNvSpPr txBox="1"/>
            <p:nvPr/>
          </p:nvSpPr>
          <p:spPr>
            <a:xfrm>
              <a:off x="2914388" y="3295180"/>
              <a:ext cx="38499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Storage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8" name="Google Shape;78;p14"/>
          <p:cNvGrpSpPr/>
          <p:nvPr/>
        </p:nvGrpSpPr>
        <p:grpSpPr>
          <a:xfrm>
            <a:off x="518309" y="2810185"/>
            <a:ext cx="3570645" cy="379752"/>
            <a:chOff x="2789787" y="3088625"/>
            <a:chExt cx="4497600" cy="731700"/>
          </a:xfrm>
        </p:grpSpPr>
        <p:sp>
          <p:nvSpPr>
            <p:cNvPr id="79" name="Google Shape;79;p14"/>
            <p:cNvSpPr/>
            <p:nvPr/>
          </p:nvSpPr>
          <p:spPr>
            <a:xfrm>
              <a:off x="2789787" y="3088625"/>
              <a:ext cx="4497600" cy="731700"/>
            </a:xfrm>
            <a:prstGeom prst="rect">
              <a:avLst/>
            </a:prstGeom>
            <a:solidFill>
              <a:srgbClr val="0D5C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4"/>
            <p:cNvSpPr txBox="1"/>
            <p:nvPr/>
          </p:nvSpPr>
          <p:spPr>
            <a:xfrm>
              <a:off x="2914388" y="3295180"/>
              <a:ext cx="38499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Requirements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1" name="Google Shape;81;p14"/>
          <p:cNvGrpSpPr/>
          <p:nvPr/>
        </p:nvGrpSpPr>
        <p:grpSpPr>
          <a:xfrm>
            <a:off x="518322" y="1854210"/>
            <a:ext cx="3570645" cy="379752"/>
            <a:chOff x="2789787" y="3088625"/>
            <a:chExt cx="4497600" cy="731700"/>
          </a:xfrm>
        </p:grpSpPr>
        <p:sp>
          <p:nvSpPr>
            <p:cNvPr id="82" name="Google Shape;82;p14"/>
            <p:cNvSpPr/>
            <p:nvPr/>
          </p:nvSpPr>
          <p:spPr>
            <a:xfrm>
              <a:off x="2789787" y="3088625"/>
              <a:ext cx="4497600" cy="731700"/>
            </a:xfrm>
            <a:prstGeom prst="rect">
              <a:avLst/>
            </a:prstGeom>
            <a:solidFill>
              <a:srgbClr val="0D5C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4"/>
            <p:cNvSpPr txBox="1"/>
            <p:nvPr/>
          </p:nvSpPr>
          <p:spPr>
            <a:xfrm>
              <a:off x="2914388" y="3295180"/>
              <a:ext cx="38499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What is TrueNAS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4" name="Google Shape;84;p14"/>
          <p:cNvGrpSpPr/>
          <p:nvPr/>
        </p:nvGrpSpPr>
        <p:grpSpPr>
          <a:xfrm>
            <a:off x="518309" y="2331322"/>
            <a:ext cx="3570645" cy="379752"/>
            <a:chOff x="2789787" y="3088625"/>
            <a:chExt cx="4497600" cy="731700"/>
          </a:xfrm>
        </p:grpSpPr>
        <p:sp>
          <p:nvSpPr>
            <p:cNvPr id="85" name="Google Shape;85;p14"/>
            <p:cNvSpPr/>
            <p:nvPr/>
          </p:nvSpPr>
          <p:spPr>
            <a:xfrm>
              <a:off x="2789787" y="3088625"/>
              <a:ext cx="4497600" cy="731700"/>
            </a:xfrm>
            <a:prstGeom prst="rect">
              <a:avLst/>
            </a:prstGeom>
            <a:solidFill>
              <a:srgbClr val="0D5C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4"/>
            <p:cNvSpPr txBox="1"/>
            <p:nvPr/>
          </p:nvSpPr>
          <p:spPr>
            <a:xfrm>
              <a:off x="2914388" y="3295180"/>
              <a:ext cx="38499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Key Features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7" name="Google Shape;87;p14"/>
          <p:cNvGrpSpPr/>
          <p:nvPr/>
        </p:nvGrpSpPr>
        <p:grpSpPr>
          <a:xfrm>
            <a:off x="518309" y="3769610"/>
            <a:ext cx="3570645" cy="379752"/>
            <a:chOff x="2789787" y="3088625"/>
            <a:chExt cx="4497600" cy="731700"/>
          </a:xfrm>
        </p:grpSpPr>
        <p:sp>
          <p:nvSpPr>
            <p:cNvPr id="88" name="Google Shape;88;p14"/>
            <p:cNvSpPr/>
            <p:nvPr/>
          </p:nvSpPr>
          <p:spPr>
            <a:xfrm>
              <a:off x="2789787" y="3088625"/>
              <a:ext cx="4497600" cy="731700"/>
            </a:xfrm>
            <a:prstGeom prst="rect">
              <a:avLst/>
            </a:prstGeom>
            <a:solidFill>
              <a:srgbClr val="0D5C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4"/>
            <p:cNvSpPr txBox="1"/>
            <p:nvPr/>
          </p:nvSpPr>
          <p:spPr>
            <a:xfrm>
              <a:off x="2914388" y="3295180"/>
              <a:ext cx="38499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TrueNAS Enterprise &amp; Connect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0" name="Google Shape;90;p14"/>
          <p:cNvGrpSpPr/>
          <p:nvPr/>
        </p:nvGrpSpPr>
        <p:grpSpPr>
          <a:xfrm>
            <a:off x="518359" y="4249335"/>
            <a:ext cx="3570645" cy="379752"/>
            <a:chOff x="2789787" y="3088625"/>
            <a:chExt cx="4497600" cy="731700"/>
          </a:xfrm>
        </p:grpSpPr>
        <p:sp>
          <p:nvSpPr>
            <p:cNvPr id="91" name="Google Shape;91;p14"/>
            <p:cNvSpPr/>
            <p:nvPr/>
          </p:nvSpPr>
          <p:spPr>
            <a:xfrm>
              <a:off x="2789787" y="3088625"/>
              <a:ext cx="4497600" cy="731700"/>
            </a:xfrm>
            <a:prstGeom prst="rect">
              <a:avLst/>
            </a:prstGeom>
            <a:solidFill>
              <a:srgbClr val="0D5C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4"/>
            <p:cNvSpPr txBox="1"/>
            <p:nvPr/>
          </p:nvSpPr>
          <p:spPr>
            <a:xfrm>
              <a:off x="2914388" y="3295180"/>
              <a:ext cx="38499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Demo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lt1"/>
                </a:solidFill>
              </a:rPr>
              <a:t>What is TrueNAS?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8" name="Google Shape;98;p15"/>
          <p:cNvSpPr txBox="1"/>
          <p:nvPr>
            <p:ph idx="2" type="body"/>
          </p:nvPr>
        </p:nvSpPr>
        <p:spPr>
          <a:xfrm>
            <a:off x="2400378" y="1602675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de" sz="1600">
                <a:solidFill>
                  <a:schemeClr val="lt1"/>
                </a:solidFill>
              </a:rPr>
              <a:t>Open Source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de" sz="1600">
                <a:solidFill>
                  <a:schemeClr val="lt1"/>
                </a:solidFill>
              </a:rPr>
              <a:t>TrueNAS Scale(Linux)</a:t>
            </a:r>
            <a:r>
              <a:rPr lang="de" sz="1600">
                <a:solidFill>
                  <a:schemeClr val="lt1"/>
                </a:solidFill>
              </a:rPr>
              <a:t> &amp; TrueNAS </a:t>
            </a:r>
            <a:r>
              <a:rPr lang="de" sz="1600">
                <a:solidFill>
                  <a:schemeClr val="lt1"/>
                </a:solidFill>
              </a:rPr>
              <a:t>Core (FreeBSD)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de" sz="1600">
                <a:solidFill>
                  <a:schemeClr val="lt1"/>
                </a:solidFill>
              </a:rPr>
              <a:t>Based on Linux/Debian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de" sz="1600">
                <a:solidFill>
                  <a:schemeClr val="lt1"/>
                </a:solidFill>
              </a:rPr>
              <a:t>iXSystems in 2005</a:t>
            </a:r>
            <a:endParaRPr sz="1600">
              <a:solidFill>
                <a:schemeClr val="lt1"/>
              </a:solidFill>
            </a:endParaRPr>
          </a:p>
        </p:txBody>
      </p:sp>
      <p:pic>
        <p:nvPicPr>
          <p:cNvPr id="99" name="Google Shape;99;p15" title="ixsystems_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200" y="1211350"/>
            <a:ext cx="2288050" cy="152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lt1"/>
                </a:solidFill>
              </a:rPr>
              <a:t>Key Features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5" name="Google Shape;105;p16"/>
          <p:cNvSpPr txBox="1"/>
          <p:nvPr>
            <p:ph idx="2" type="body"/>
          </p:nvPr>
        </p:nvSpPr>
        <p:spPr>
          <a:xfrm>
            <a:off x="2400378" y="1602675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de" sz="1600">
                <a:solidFill>
                  <a:schemeClr val="lt1"/>
                </a:solidFill>
              </a:rPr>
              <a:t>Docker Apps → Plex, Nextcloud, Jellyfin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de" sz="1600">
                <a:solidFill>
                  <a:schemeClr val="lt1"/>
                </a:solidFill>
              </a:rPr>
              <a:t>Virtualization → VM +  Container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de" sz="1600">
                <a:solidFill>
                  <a:schemeClr val="lt1"/>
                </a:solidFill>
              </a:rPr>
              <a:t>Cloud Sync → Google Drive, Amazon S3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de" sz="1600">
                <a:solidFill>
                  <a:schemeClr val="lt1"/>
                </a:solidFill>
              </a:rPr>
              <a:t>File Sharing → SMB, NFS, ISCSI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de" sz="1600">
                <a:solidFill>
                  <a:schemeClr val="lt1"/>
                </a:solidFill>
              </a:rPr>
              <a:t>Security → Encryption, 2FA, ACL-Control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de" sz="1600">
                <a:solidFill>
                  <a:schemeClr val="lt1"/>
                </a:solidFill>
              </a:rPr>
              <a:t>Scalability → Support 1.255 Disks or 25PB </a:t>
            </a:r>
            <a:endParaRPr sz="1600">
              <a:solidFill>
                <a:schemeClr val="lt1"/>
              </a:solidFill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475" y="1163150"/>
            <a:ext cx="2095580" cy="175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5072" y="3218600"/>
            <a:ext cx="1386474" cy="138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257700" y="345000"/>
            <a:ext cx="4045200" cy="66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3000">
                <a:solidFill>
                  <a:schemeClr val="lt1"/>
                </a:solidFill>
              </a:rPr>
              <a:t>Requirements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13" name="Google Shape;113;p17"/>
          <p:cNvSpPr txBox="1"/>
          <p:nvPr>
            <p:ph idx="4294967295" type="body"/>
          </p:nvPr>
        </p:nvSpPr>
        <p:spPr>
          <a:xfrm>
            <a:off x="257700" y="1477150"/>
            <a:ext cx="4045200" cy="26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de" sz="1600">
                <a:solidFill>
                  <a:schemeClr val="lt1"/>
                </a:solidFill>
              </a:rPr>
              <a:t>8-16GB Ram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de" sz="1600">
                <a:solidFill>
                  <a:schemeClr val="lt1"/>
                </a:solidFill>
              </a:rPr>
              <a:t>16GB SSD Boot drive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de" sz="1600">
                <a:solidFill>
                  <a:schemeClr val="lt1"/>
                </a:solidFill>
              </a:rPr>
              <a:t>64-Bit x86-CPU</a:t>
            </a:r>
            <a:endParaRPr sz="1600">
              <a:solidFill>
                <a:schemeClr val="lt1"/>
              </a:solidFill>
            </a:endParaRPr>
          </a:p>
        </p:txBody>
      </p:sp>
      <p:pic>
        <p:nvPicPr>
          <p:cNvPr id="114" name="Google Shape;114;p17" title="2_a2.jpg"/>
          <p:cNvPicPr preferRelativeResize="0"/>
          <p:nvPr/>
        </p:nvPicPr>
        <p:blipFill rotWithShape="1">
          <a:blip r:embed="rId3">
            <a:alphaModFix/>
          </a:blip>
          <a:srcRect b="7805" l="0" r="0" t="7814"/>
          <a:stretch/>
        </p:blipFill>
        <p:spPr>
          <a:xfrm>
            <a:off x="4572000" y="0"/>
            <a:ext cx="4572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lt1"/>
                </a:solidFill>
              </a:rPr>
              <a:t>Storage - Folder Sharing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0" name="Google Shape;120;p18"/>
          <p:cNvSpPr txBox="1"/>
          <p:nvPr>
            <p:ph idx="2" type="body"/>
          </p:nvPr>
        </p:nvSpPr>
        <p:spPr>
          <a:xfrm>
            <a:off x="2400378" y="1602675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de" sz="1600">
                <a:solidFill>
                  <a:schemeClr val="lt1"/>
                </a:solidFill>
              </a:rPr>
              <a:t>Uses SMB (server message block) to share folders over Network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de" sz="1600">
                <a:solidFill>
                  <a:schemeClr val="lt1"/>
                </a:solidFill>
              </a:rPr>
              <a:t>Works on Windows, Linux and </a:t>
            </a:r>
            <a:r>
              <a:rPr lang="de" sz="1600">
                <a:solidFill>
                  <a:schemeClr val="lt1"/>
                </a:solidFill>
              </a:rPr>
              <a:t>MacOS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de" sz="1600">
                <a:solidFill>
                  <a:schemeClr val="lt1"/>
                </a:solidFill>
              </a:rPr>
              <a:t>TrueNAS has its own user system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de" sz="1600">
                <a:solidFill>
                  <a:schemeClr val="lt1"/>
                </a:solidFill>
              </a:rPr>
              <a:t>Permissions are set using acl’s (access control list)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de" sz="1600">
                <a:solidFill>
                  <a:schemeClr val="lt1"/>
                </a:solidFill>
              </a:rPr>
              <a:t>No client software needed</a:t>
            </a:r>
            <a:endParaRPr sz="1600">
              <a:solidFill>
                <a:schemeClr val="lt1"/>
              </a:solidFill>
            </a:endParaRPr>
          </a:p>
        </p:txBody>
      </p:sp>
      <p:pic>
        <p:nvPicPr>
          <p:cNvPr id="121" name="Google Shape;121;p18" title="671185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400" y="1724038"/>
            <a:ext cx="1695425" cy="16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210850" y="152575"/>
            <a:ext cx="4045200" cy="84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3000">
                <a:solidFill>
                  <a:schemeClr val="lt1"/>
                </a:solidFill>
              </a:rPr>
              <a:t>Storage - RAID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27" name="Google Shape;127;p19"/>
          <p:cNvSpPr txBox="1"/>
          <p:nvPr>
            <p:ph idx="4294967295" type="body"/>
          </p:nvPr>
        </p:nvSpPr>
        <p:spPr>
          <a:xfrm>
            <a:off x="210850" y="1336000"/>
            <a:ext cx="4045200" cy="211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de" sz="1600">
                <a:solidFill>
                  <a:schemeClr val="lt1"/>
                </a:solidFill>
              </a:rPr>
              <a:t>Software RAID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de" sz="1600">
                <a:solidFill>
                  <a:schemeClr val="lt1"/>
                </a:solidFill>
              </a:rPr>
              <a:t>RAID Support: 0, 1, 5, 6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de" sz="1600">
                <a:solidFill>
                  <a:schemeClr val="lt1"/>
                </a:solidFill>
              </a:rPr>
              <a:t>ZFS Filesystem</a:t>
            </a:r>
            <a:endParaRPr sz="1600">
              <a:solidFill>
                <a:schemeClr val="lt1"/>
              </a:solidFill>
            </a:endParaRPr>
          </a:p>
        </p:txBody>
      </p:sp>
      <p:pic>
        <p:nvPicPr>
          <p:cNvPr id="128" name="Google Shape;128;p19" title="rz58GuGbELv42qFzRA9mWf.png"/>
          <p:cNvPicPr preferRelativeResize="0"/>
          <p:nvPr/>
        </p:nvPicPr>
        <p:blipFill rotWithShape="1">
          <a:blip r:embed="rId3">
            <a:alphaModFix/>
          </a:blip>
          <a:srcRect b="1210" l="26736" r="23142" t="-1210"/>
          <a:stretch/>
        </p:blipFill>
        <p:spPr>
          <a:xfrm>
            <a:off x="4572000" y="0"/>
            <a:ext cx="4583151" cy="513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idx="2" type="body"/>
          </p:nvPr>
        </p:nvSpPr>
        <p:spPr>
          <a:xfrm>
            <a:off x="5650575" y="1667225"/>
            <a:ext cx="3071400" cy="29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de" sz="1600">
                <a:solidFill>
                  <a:schemeClr val="lt1"/>
                </a:solidFill>
              </a:rPr>
              <a:t>High Availability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de" sz="1600">
                <a:solidFill>
                  <a:schemeClr val="lt1"/>
                </a:solidFill>
              </a:rPr>
              <a:t>Ransomware Protection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de" sz="1600">
                <a:solidFill>
                  <a:schemeClr val="lt1"/>
                </a:solidFill>
              </a:rPr>
              <a:t>24/7 Support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688325" y="1667225"/>
            <a:ext cx="3071400" cy="28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de" sz="1600">
                <a:solidFill>
                  <a:schemeClr val="lt1"/>
                </a:solidFill>
              </a:rPr>
              <a:t>Centralized Monitoring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de" sz="1600">
                <a:solidFill>
                  <a:schemeClr val="lt1"/>
                </a:solidFill>
              </a:rPr>
              <a:t>Replication </a:t>
            </a:r>
            <a:r>
              <a:rPr lang="de" sz="1600">
                <a:solidFill>
                  <a:schemeClr val="lt1"/>
                </a:solidFill>
              </a:rPr>
              <a:t>Management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de" sz="1600">
                <a:solidFill>
                  <a:schemeClr val="lt1"/>
                </a:solidFill>
              </a:rPr>
              <a:t>Proactive Alerts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35" name="Google Shape;135;p2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6" name="Google Shape;136;p20"/>
          <p:cNvCxnSpPr/>
          <p:nvPr/>
        </p:nvCxnSpPr>
        <p:spPr>
          <a:xfrm>
            <a:off x="4572000" y="1667225"/>
            <a:ext cx="0" cy="20769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7" name="Google Shape;137;p20"/>
          <p:cNvSpPr txBox="1"/>
          <p:nvPr>
            <p:ph type="title"/>
          </p:nvPr>
        </p:nvSpPr>
        <p:spPr>
          <a:xfrm>
            <a:off x="530700" y="458825"/>
            <a:ext cx="8082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lt1"/>
                </a:solidFill>
              </a:rPr>
              <a:t>TrueNAS Enterprise &amp; Connect </a:t>
            </a:r>
            <a:r>
              <a:rPr lang="de" sz="2200">
                <a:solidFill>
                  <a:schemeClr val="lt1"/>
                </a:solidFill>
              </a:rPr>
              <a:t> </a:t>
            </a:r>
            <a:r>
              <a:rPr lang="de">
                <a:solidFill>
                  <a:schemeClr val="lt1"/>
                </a:solidFill>
              </a:rPr>
              <a:t>Appliance</a:t>
            </a:r>
            <a:endParaRPr sz="3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8" name="Google Shape;138;p20"/>
          <p:cNvSpPr txBox="1"/>
          <p:nvPr>
            <p:ph type="title"/>
          </p:nvPr>
        </p:nvSpPr>
        <p:spPr>
          <a:xfrm>
            <a:off x="750425" y="1031825"/>
            <a:ext cx="29472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200">
                <a:solidFill>
                  <a:schemeClr val="lt1"/>
                </a:solidFill>
              </a:rPr>
              <a:t>TrueNAS Connect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5650575" y="1087925"/>
            <a:ext cx="3071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TrueNAS Enterprise  </a:t>
            </a:r>
            <a:endParaRPr sz="2200"/>
          </a:p>
        </p:txBody>
      </p:sp>
      <p:pic>
        <p:nvPicPr>
          <p:cNvPr id="140" name="Google Shape;14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2995" y="3175277"/>
            <a:ext cx="3071400" cy="1478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idx="2" type="body"/>
          </p:nvPr>
        </p:nvSpPr>
        <p:spPr>
          <a:xfrm>
            <a:off x="5209575" y="1667225"/>
            <a:ext cx="3778800" cy="31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de" sz="1600">
                <a:solidFill>
                  <a:schemeClr val="lt1"/>
                </a:solidFill>
              </a:rPr>
              <a:t>Mini - Series start 2.000$</a:t>
            </a:r>
            <a:endParaRPr sz="1600">
              <a:solidFill>
                <a:schemeClr val="lt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</a:pPr>
            <a:r>
              <a:rPr lang="de" sz="1600">
                <a:solidFill>
                  <a:schemeClr val="lt1"/>
                </a:solidFill>
              </a:rPr>
              <a:t>HomeOffice</a:t>
            </a:r>
            <a:endParaRPr sz="1600">
              <a:solidFill>
                <a:schemeClr val="lt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</a:pPr>
            <a:r>
              <a:rPr lang="de" sz="1600">
                <a:solidFill>
                  <a:schemeClr val="lt1"/>
                </a:solidFill>
              </a:rPr>
              <a:t>5-12 Drive Bays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de" sz="1600">
                <a:solidFill>
                  <a:schemeClr val="lt1"/>
                </a:solidFill>
              </a:rPr>
              <a:t>R - Series</a:t>
            </a:r>
            <a:r>
              <a:rPr lang="de" sz="1600">
                <a:solidFill>
                  <a:schemeClr val="lt1"/>
                </a:solidFill>
              </a:rPr>
              <a:t> start 5.000$</a:t>
            </a:r>
            <a:endParaRPr sz="1600">
              <a:solidFill>
                <a:schemeClr val="lt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</a:pPr>
            <a:r>
              <a:rPr lang="de" sz="1600">
                <a:solidFill>
                  <a:schemeClr val="lt1"/>
                </a:solidFill>
              </a:rPr>
              <a:t>Rack Server</a:t>
            </a:r>
            <a:endParaRPr sz="1600">
              <a:solidFill>
                <a:schemeClr val="lt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</a:pPr>
            <a:r>
              <a:rPr lang="de" sz="1600">
                <a:solidFill>
                  <a:schemeClr val="lt1"/>
                </a:solidFill>
              </a:rPr>
              <a:t>up to 3PB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de" sz="1600">
                <a:solidFill>
                  <a:schemeClr val="lt1"/>
                </a:solidFill>
              </a:rPr>
              <a:t>M - Series start 20.000$</a:t>
            </a:r>
            <a:endParaRPr sz="1600">
              <a:solidFill>
                <a:schemeClr val="lt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</a:pPr>
            <a:r>
              <a:rPr lang="de" sz="1600">
                <a:solidFill>
                  <a:schemeClr val="lt1"/>
                </a:solidFill>
              </a:rPr>
              <a:t>Dual Controller</a:t>
            </a:r>
            <a:endParaRPr sz="1600">
              <a:solidFill>
                <a:schemeClr val="lt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</a:pPr>
            <a:r>
              <a:rPr lang="de" sz="1600">
                <a:solidFill>
                  <a:schemeClr val="lt1"/>
                </a:solidFill>
              </a:rPr>
              <a:t>up to 20PB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de" sz="1600">
                <a:solidFill>
                  <a:schemeClr val="lt1"/>
                </a:solidFill>
              </a:rPr>
              <a:t>F - Series Price on request</a:t>
            </a:r>
            <a:endParaRPr sz="1600">
              <a:solidFill>
                <a:schemeClr val="lt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</a:pPr>
            <a:r>
              <a:rPr lang="de" sz="1600">
                <a:solidFill>
                  <a:schemeClr val="lt1"/>
                </a:solidFill>
              </a:rPr>
              <a:t>NVMe Only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46" name="Google Shape;146;p21"/>
          <p:cNvSpPr txBox="1"/>
          <p:nvPr>
            <p:ph idx="1" type="body"/>
          </p:nvPr>
        </p:nvSpPr>
        <p:spPr>
          <a:xfrm>
            <a:off x="688325" y="1667225"/>
            <a:ext cx="3420300" cy="28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de" sz="1600">
                <a:solidFill>
                  <a:schemeClr val="lt1"/>
                </a:solidFill>
              </a:rPr>
              <a:t>$6/month or $60/year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47" name="Google Shape;147;p21"/>
          <p:cNvCxnSpPr/>
          <p:nvPr/>
        </p:nvCxnSpPr>
        <p:spPr>
          <a:xfrm>
            <a:off x="4572000" y="1667225"/>
            <a:ext cx="0" cy="20769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8" name="Google Shape;148;p21"/>
          <p:cNvSpPr txBox="1"/>
          <p:nvPr>
            <p:ph type="title"/>
          </p:nvPr>
        </p:nvSpPr>
        <p:spPr>
          <a:xfrm>
            <a:off x="530700" y="458825"/>
            <a:ext cx="8082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lt1"/>
                </a:solidFill>
              </a:rPr>
              <a:t>TrueNAS Enterprise &amp; Connect </a:t>
            </a:r>
            <a:r>
              <a:rPr lang="de" sz="2200">
                <a:solidFill>
                  <a:schemeClr val="lt1"/>
                </a:solidFill>
              </a:rPr>
              <a:t> </a:t>
            </a:r>
            <a:r>
              <a:rPr lang="de">
                <a:solidFill>
                  <a:schemeClr val="lt1"/>
                </a:solidFill>
              </a:rPr>
              <a:t>Appliance</a:t>
            </a:r>
            <a:endParaRPr sz="3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9" name="Google Shape;149;p21"/>
          <p:cNvSpPr txBox="1"/>
          <p:nvPr>
            <p:ph type="title"/>
          </p:nvPr>
        </p:nvSpPr>
        <p:spPr>
          <a:xfrm>
            <a:off x="750425" y="1031825"/>
            <a:ext cx="29472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200">
                <a:solidFill>
                  <a:schemeClr val="lt1"/>
                </a:solidFill>
              </a:rPr>
              <a:t>TrueNAS Connect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150" name="Google Shape;150;p21"/>
          <p:cNvSpPr txBox="1"/>
          <p:nvPr/>
        </p:nvSpPr>
        <p:spPr>
          <a:xfrm>
            <a:off x="5650575" y="1087925"/>
            <a:ext cx="3071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TrueNAS Enterprise  </a:t>
            </a:r>
            <a:endParaRPr sz="2200"/>
          </a:p>
        </p:txBody>
      </p:sp>
      <p:pic>
        <p:nvPicPr>
          <p:cNvPr id="151" name="Google Shape;15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650" y="3242175"/>
            <a:ext cx="1577999" cy="157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B7B7B7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