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0" r:id="rId6"/>
    <p:sldId id="257" r:id="rId7"/>
    <p:sldId id="271" r:id="rId8"/>
    <p:sldId id="278" r:id="rId9"/>
    <p:sldId id="272" r:id="rId10"/>
    <p:sldId id="273" r:id="rId11"/>
    <p:sldId id="277" r:id="rId12"/>
    <p:sldId id="276" r:id="rId13"/>
    <p:sldId id="275" r:id="rId14"/>
    <p:sldId id="281" r:id="rId15"/>
    <p:sldId id="280" r:id="rId16"/>
    <p:sldId id="283" r:id="rId17"/>
    <p:sldId id="282" r:id="rId18"/>
    <p:sldId id="284" r:id="rId19"/>
    <p:sldId id="279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169F03-53F3-4B00-395D-BB86B1CC2C0A}" name="Max Simon" initials="MS" userId="S::simma510@school.lu::b42ff7ce-8909-4772-aa48-2a0c0ef957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FC389-0CF0-5025-5198-7DA6BCA30068}" v="3" dt="2025-11-30T12:11:03.371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74" autoAdjust="0"/>
  </p:normalViewPr>
  <p:slideViewPr>
    <p:cSldViewPr>
      <p:cViewPr varScale="1">
        <p:scale>
          <a:sx n="69" d="100"/>
          <a:sy n="69" d="100"/>
        </p:scale>
        <p:origin x="488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DE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4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Storage Device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92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AHCI (</a:t>
            </a:r>
            <a:r>
              <a:rPr lang="en-US" b="1" dirty="0"/>
              <a:t>Advanced Host Controller Interface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63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1970–1980</a:t>
            </a:r>
            <a:r>
              <a:rPr lang="en-US" dirty="0"/>
              <a:t> → </a:t>
            </a:r>
            <a:r>
              <a:rPr lang="en-US" b="1" dirty="0"/>
              <a:t>nineteen seventy to nineteen eighty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1990</a:t>
            </a:r>
            <a:r>
              <a:rPr lang="en-US" dirty="0"/>
              <a:t> → </a:t>
            </a:r>
            <a:r>
              <a:rPr lang="en-US" b="1" dirty="0"/>
              <a:t>nineteen ninety</a:t>
            </a:r>
            <a:endParaRPr lang="de-DE" dirty="0"/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b="1" dirty="0"/>
              <a:t>256</a:t>
            </a:r>
            <a:r>
              <a:rPr lang="en-US" dirty="0"/>
              <a:t> → </a:t>
            </a:r>
            <a:r>
              <a:rPr lang="en-US" b="1" dirty="0"/>
              <a:t>thirty-two to two hundred fifty-six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31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15–25 nm range</a:t>
            </a:r>
          </a:p>
          <a:p>
            <a:r>
              <a:rPr lang="en-US" dirty="0"/>
              <a:t>Electrons</a:t>
            </a:r>
          </a:p>
          <a:p>
            <a:r>
              <a:rPr lang="en-US" dirty="0"/>
              <a:t>insulating layer that keeps the electrons stored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41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stacked vertically </a:t>
            </a:r>
          </a:p>
          <a:p>
            <a:r>
              <a:rPr lang="en-US" dirty="0"/>
              <a:t>Technical called V-NAND</a:t>
            </a:r>
          </a:p>
          <a:p>
            <a:r>
              <a:rPr lang="en-US" dirty="0"/>
              <a:t>Controle gates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DE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01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Manifactor</a:t>
            </a:r>
            <a:r>
              <a:rPr lang="en-US" dirty="0">
                <a:latin typeface="Calibri"/>
                <a:ea typeface="Calibri"/>
                <a:cs typeface="Calibri"/>
              </a:rPr>
              <a:t> don´t used 10 as in the examples but between </a:t>
            </a:r>
            <a:r>
              <a:rPr lang="en-US" b="1" dirty="0">
                <a:solidFill>
                  <a:srgbClr val="FF0000"/>
                </a:solidFill>
              </a:rPr>
              <a:t>ninety-six</a:t>
            </a:r>
            <a:r>
              <a:rPr lang="en-US" dirty="0">
                <a:solidFill>
                  <a:srgbClr val="CCCCCC"/>
                </a:solidFill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</a:rPr>
              <a:t>and </a:t>
            </a:r>
            <a:r>
              <a:rPr lang="en-US" b="1" dirty="0">
                <a:solidFill>
                  <a:srgbClr val="FF0000"/>
                </a:solidFill>
              </a:rPr>
              <a:t>one hundred thirty-six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dirty="0">
                <a:latin typeface="Calibri"/>
                <a:ea typeface="Calibri"/>
                <a:cs typeface="Calibri"/>
              </a:rPr>
              <a:t>layers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3 time smaller than the paper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07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stack it eight times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DE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700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every cell evenly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65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12/1/2025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Solid State Drive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BTS - Cloud Computing</a:t>
            </a:r>
          </a:p>
          <a:p>
            <a:r>
              <a:rPr lang="en-US" dirty="0"/>
              <a:t>Simon Max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9DFB9-B520-14D9-B93C-E3CB2DA5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Chip</a:t>
            </a:r>
          </a:p>
        </p:txBody>
      </p:sp>
      <p:pic>
        <p:nvPicPr>
          <p:cNvPr id="7" name="Inhaltsplatzhalter 6" descr="Ein Bild, das Screenshot, Rechteck, Design, Tischtennistisch enthält.&#10;&#10;KI-generierte Inhalte können fehlerhaft sein.">
            <a:extLst>
              <a:ext uri="{FF2B5EF4-FFF2-40B4-BE49-F238E27FC236}">
                <a16:creationId xmlns:a16="http://schemas.microsoft.com/office/drawing/2014/main" id="{D4044C7A-F1D9-6203-F38D-69335C9AF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676" y="3694916"/>
            <a:ext cx="6513403" cy="2962275"/>
          </a:xfrm>
          <a:prstGeom prst="rect">
            <a:avLst/>
          </a:prstGeom>
        </p:spPr>
      </p:pic>
      <p:pic>
        <p:nvPicPr>
          <p:cNvPr id="8" name="Grafik 7" descr="Ein Bild, das Text, Buch, Box enthält.&#10;&#10;KI-generierte Inhalte können fehlerhaft sein.">
            <a:extLst>
              <a:ext uri="{FF2B5EF4-FFF2-40B4-BE49-F238E27FC236}">
                <a16:creationId xmlns:a16="http://schemas.microsoft.com/office/drawing/2014/main" id="{3DB913CF-3C2B-BC93-EC80-D9DE74ACD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836" y="1801009"/>
            <a:ext cx="6903827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919C3-9708-DFEE-550C-0B3BE39C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Controller &amp; </a:t>
            </a:r>
            <a:r>
              <a:rPr lang="de-DE" dirty="0" err="1"/>
              <a:t>Cach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556FA6-B600-C86F-B3A1-645C708F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57" y="1905000"/>
            <a:ext cx="9144000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/>
              <a:t>Wear-Leveling</a:t>
            </a:r>
            <a:endParaRPr lang="de-DE"/>
          </a:p>
          <a:p>
            <a:r>
              <a:rPr lang="de-DE" dirty="0"/>
              <a:t>S.M.A.R.T</a:t>
            </a:r>
          </a:p>
          <a:p>
            <a:pPr marL="274320"/>
            <a:r>
              <a:rPr lang="de-DE" dirty="0"/>
              <a:t>Data</a:t>
            </a:r>
          </a:p>
          <a:p>
            <a:pPr lvl="1">
              <a:buFont typeface="Consolas" pitchFamily="34" charset="0"/>
              <a:buChar char="–"/>
            </a:pPr>
            <a:r>
              <a:rPr lang="de-DE" dirty="0" err="1">
                <a:ea typeface="+mn-lt"/>
                <a:cs typeface="+mn-lt"/>
              </a:rPr>
              <a:t>Distribute</a:t>
            </a:r>
            <a:endParaRPr lang="de-DE" dirty="0" err="1"/>
          </a:p>
          <a:p>
            <a:pPr lvl="1">
              <a:buFont typeface="Consolas" pitchFamily="34" charset="0"/>
              <a:buChar char="–"/>
            </a:pPr>
            <a:r>
              <a:rPr lang="de-DE" dirty="0"/>
              <a:t>Store</a:t>
            </a:r>
          </a:p>
          <a:p>
            <a:pPr lvl="1">
              <a:buFont typeface="Consolas" pitchFamily="34" charset="0"/>
              <a:buChar char="–"/>
            </a:pPr>
            <a:r>
              <a:rPr lang="de-DE" dirty="0"/>
              <a:t>Find</a:t>
            </a:r>
          </a:p>
          <a:p>
            <a:pPr lvl="1">
              <a:buFont typeface="Consolas" pitchFamily="34" charset="0"/>
              <a:buChar char="–"/>
            </a:pPr>
            <a:r>
              <a:rPr lang="de-DE" dirty="0"/>
              <a:t>Read</a:t>
            </a:r>
          </a:p>
          <a:p>
            <a:pPr lvl="1">
              <a:buFont typeface="Consolas" pitchFamily="34" charset="0"/>
              <a:buChar char="–"/>
            </a:pPr>
            <a:endParaRPr lang="de-DE" dirty="0"/>
          </a:p>
          <a:p>
            <a:pPr marL="274320" lvl="1" indent="0">
              <a:buNone/>
            </a:pPr>
            <a:endParaRPr lang="de-DE" dirty="0"/>
          </a:p>
        </p:txBody>
      </p:sp>
      <p:pic>
        <p:nvPicPr>
          <p:cNvPr id="4" name="Grafik 3" descr="SSD Controller - StorageReview.com">
            <a:extLst>
              <a:ext uri="{FF2B5EF4-FFF2-40B4-BE49-F238E27FC236}">
                <a16:creationId xmlns:a16="http://schemas.microsoft.com/office/drawing/2014/main" id="{AE37B968-06FC-83BF-B076-C318AD8DD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563" y="1897986"/>
            <a:ext cx="5554534" cy="4267200"/>
          </a:xfrm>
          <a:prstGeom prst="rect">
            <a:avLst/>
          </a:prstGeom>
        </p:spPr>
      </p:pic>
      <p:pic>
        <p:nvPicPr>
          <p:cNvPr id="5" name="Grafik 4" descr="Hardware. Almacenamiento SSD - ComputerNewAge">
            <a:extLst>
              <a:ext uri="{FF2B5EF4-FFF2-40B4-BE49-F238E27FC236}">
                <a16:creationId xmlns:a16="http://schemas.microsoft.com/office/drawing/2014/main" id="{1D504186-A6AA-7D40-46A2-17D8EF4BA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578383" y="2925479"/>
            <a:ext cx="4178304" cy="213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F637B-BE78-79E7-1617-1B8A554C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a typeface="+mj-lt"/>
                <a:cs typeface="+mj-lt"/>
              </a:rPr>
              <a:t>Durability</a:t>
            </a:r>
            <a:r>
              <a:rPr lang="de-DE" dirty="0">
                <a:ea typeface="+mj-lt"/>
                <a:cs typeface="+mj-lt"/>
              </a:rPr>
              <a:t> / </a:t>
            </a:r>
            <a:r>
              <a:rPr lang="de-DE" dirty="0" err="1">
                <a:ea typeface="+mj-lt"/>
                <a:cs typeface="+mj-lt"/>
              </a:rPr>
              <a:t>Lifespan</a:t>
            </a:r>
            <a:r>
              <a:rPr lang="de-DE" dirty="0">
                <a:ea typeface="+mj-lt"/>
                <a:cs typeface="+mj-lt"/>
              </a:rPr>
              <a:t> </a:t>
            </a:r>
            <a:r>
              <a:rPr lang="de-DE" dirty="0" err="1">
                <a:ea typeface="+mj-lt"/>
                <a:cs typeface="+mj-lt"/>
              </a:rPr>
              <a:t>of</a:t>
            </a:r>
            <a:r>
              <a:rPr lang="de-DE" dirty="0">
                <a:ea typeface="+mj-lt"/>
                <a:cs typeface="+mj-lt"/>
              </a:rPr>
              <a:t> an SSD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1564FB-D33E-EA57-B0F5-872A6D26C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writing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deleting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insulating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slightly</a:t>
            </a:r>
            <a:r>
              <a:rPr lang="de-DE" dirty="0"/>
              <a:t> </a:t>
            </a:r>
            <a:r>
              <a:rPr lang="de-DE" dirty="0" err="1"/>
              <a:t>damaged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time. (</a:t>
            </a:r>
            <a:r>
              <a:rPr lang="de-DE" dirty="0">
                <a:ea typeface="+mn-lt"/>
                <a:cs typeface="+mn-lt"/>
              </a:rPr>
              <a:t>~3,000 – 100,000</a:t>
            </a:r>
            <a:r>
              <a:rPr lang="de-DE" dirty="0"/>
              <a:t>)</a:t>
            </a:r>
          </a:p>
          <a:p>
            <a:r>
              <a:rPr lang="de-DE" dirty="0" err="1"/>
              <a:t>If</a:t>
            </a:r>
            <a:r>
              <a:rPr lang="de-DE" dirty="0"/>
              <a:t> an SSD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10 </a:t>
            </a:r>
            <a:r>
              <a:rPr lang="de-DE" dirty="0" err="1"/>
              <a:t>years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functional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7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A56A97-8C5A-B1B5-1326-6200EC97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Inhaltsplatzhalter 6" descr="Ein Bild, das Text, Schrift, Zahl, Flashspeicher enthält.&#10;&#10;KI-generierte Inhalte können fehlerhaft sein.">
            <a:extLst>
              <a:ext uri="{FF2B5EF4-FFF2-40B4-BE49-F238E27FC236}">
                <a16:creationId xmlns:a16="http://schemas.microsoft.com/office/drawing/2014/main" id="{24DE82CD-1BAF-48A6-93CE-00E1E6F38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41" y="2765809"/>
            <a:ext cx="2633924" cy="1972048"/>
          </a:xfrm>
          <a:prstGeom prst="rect">
            <a:avLst/>
          </a:prstGeom>
        </p:spPr>
      </p:pic>
      <p:pic>
        <p:nvPicPr>
          <p:cNvPr id="8" name="Grafik 7" descr="Ein Bild, das Text, Schrift, weiß, Screenshot enthält.&#10;&#10;KI-generierte Inhalte können fehlerhaft sein.">
            <a:extLst>
              <a:ext uri="{FF2B5EF4-FFF2-40B4-BE49-F238E27FC236}">
                <a16:creationId xmlns:a16="http://schemas.microsoft.com/office/drawing/2014/main" id="{29E4C77E-D9B8-F004-260E-440BD3B2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62" y="5179634"/>
            <a:ext cx="1410902" cy="647700"/>
          </a:xfrm>
          <a:prstGeom prst="rect">
            <a:avLst/>
          </a:prstGeom>
        </p:spPr>
      </p:pic>
      <p:pic>
        <p:nvPicPr>
          <p:cNvPr id="9" name="Grafik 8" descr="Ein Bild, das Text, Schrift, weiß, Design enthält.&#10;&#10;KI-generierte Inhalte können fehlerhaft sein.">
            <a:extLst>
              <a:ext uri="{FF2B5EF4-FFF2-40B4-BE49-F238E27FC236}">
                <a16:creationId xmlns:a16="http://schemas.microsoft.com/office/drawing/2014/main" id="{B42BD003-4FBF-D56F-9743-3965C155D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29" y="6154674"/>
            <a:ext cx="1732924" cy="552450"/>
          </a:xfrm>
          <a:prstGeom prst="rect">
            <a:avLst/>
          </a:prstGeom>
        </p:spPr>
      </p:pic>
      <p:pic>
        <p:nvPicPr>
          <p:cNvPr id="10" name="Grafik 9" descr="Ein Bild, das Flashspeicher, Fahren, USB-Laufwerk, Text enthält.&#10;&#10;KI-generierte Inhalte können fehlerhaft sein.">
            <a:extLst>
              <a:ext uri="{FF2B5EF4-FFF2-40B4-BE49-F238E27FC236}">
                <a16:creationId xmlns:a16="http://schemas.microsoft.com/office/drawing/2014/main" id="{8DFB7EEB-472A-B5DA-93BD-EF2D4E813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431" y="2713861"/>
            <a:ext cx="2235534" cy="2052620"/>
          </a:xfrm>
          <a:prstGeom prst="rect">
            <a:avLst/>
          </a:prstGeom>
        </p:spPr>
      </p:pic>
      <p:pic>
        <p:nvPicPr>
          <p:cNvPr id="12" name="Grafik 11" descr="Ein Bild, das Text, Schrift, Logo, Screenshot enthält.&#10;&#10;KI-generierte Inhalte können fehlerhaft sein.">
            <a:extLst>
              <a:ext uri="{FF2B5EF4-FFF2-40B4-BE49-F238E27FC236}">
                <a16:creationId xmlns:a16="http://schemas.microsoft.com/office/drawing/2014/main" id="{874FB53A-7747-0BF2-4154-B24B50C2D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386" y="5123670"/>
            <a:ext cx="1307836" cy="784033"/>
          </a:xfrm>
          <a:prstGeom prst="rect">
            <a:avLst/>
          </a:prstGeom>
        </p:spPr>
      </p:pic>
      <p:pic>
        <p:nvPicPr>
          <p:cNvPr id="14" name="Grafik 13" descr="Ein Bild, das Text, Schrift, weiß, Design enthält.&#10;&#10;KI-generierte Inhalte können fehlerhaft sein.">
            <a:extLst>
              <a:ext uri="{FF2B5EF4-FFF2-40B4-BE49-F238E27FC236}">
                <a16:creationId xmlns:a16="http://schemas.microsoft.com/office/drawing/2014/main" id="{A1CB575F-9A89-A232-ED9B-A811C2FE2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481" y="6156167"/>
            <a:ext cx="1738284" cy="549467"/>
          </a:xfrm>
          <a:prstGeom prst="rect">
            <a:avLst/>
          </a:prstGeom>
        </p:spPr>
      </p:pic>
      <p:pic>
        <p:nvPicPr>
          <p:cNvPr id="15" name="Grafik 14" descr="Ein Bild, das Text, Elektronik, Elektrisches Bauelement, Elektronisches Bauteil enthält.&#10;&#10;KI-generierte Inhalte können fehlerhaft sein.">
            <a:extLst>
              <a:ext uri="{FF2B5EF4-FFF2-40B4-BE49-F238E27FC236}">
                <a16:creationId xmlns:a16="http://schemas.microsoft.com/office/drawing/2014/main" id="{C9F5A835-2D4E-A844-2AF7-BF028F472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214334" y="3115197"/>
            <a:ext cx="2997641" cy="1017413"/>
          </a:xfrm>
          <a:prstGeom prst="rect">
            <a:avLst/>
          </a:prstGeom>
        </p:spPr>
      </p:pic>
      <p:pic>
        <p:nvPicPr>
          <p:cNvPr id="16" name="Grafik 15" descr="Ein Bild, das Text, Schrift, weiß, Design enthält.&#10;&#10;KI-generierte Inhalte können fehlerhaft sein.">
            <a:extLst>
              <a:ext uri="{FF2B5EF4-FFF2-40B4-BE49-F238E27FC236}">
                <a16:creationId xmlns:a16="http://schemas.microsoft.com/office/drawing/2014/main" id="{EE2365B1-142F-F337-A030-EB1E3B2A9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1047" y="5206124"/>
            <a:ext cx="1308412" cy="704544"/>
          </a:xfrm>
          <a:prstGeom prst="rect">
            <a:avLst/>
          </a:prstGeom>
        </p:spPr>
      </p:pic>
      <p:pic>
        <p:nvPicPr>
          <p:cNvPr id="18" name="Grafik 17" descr="Ein Bild, das Text, Schrift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844DBD9D-386E-36FE-13E2-57464B6D6C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8484" y="6156167"/>
            <a:ext cx="2469112" cy="549466"/>
          </a:xfrm>
          <a:prstGeom prst="rect">
            <a:avLst/>
          </a:prstGeom>
        </p:spPr>
      </p:pic>
      <p:pic>
        <p:nvPicPr>
          <p:cNvPr id="19" name="Grafik 18" descr="Ein Bild, das Text, Elektrisches Bauelement, Elektronisches Bauteil, Elektronik enthält.&#10;&#10;KI-generierte Inhalte können fehlerhaft sein.">
            <a:extLst>
              <a:ext uri="{FF2B5EF4-FFF2-40B4-BE49-F238E27FC236}">
                <a16:creationId xmlns:a16="http://schemas.microsoft.com/office/drawing/2014/main" id="{E35160C4-27CF-AFA6-DE67-404729E0A5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6540295" y="3150808"/>
            <a:ext cx="3045001" cy="982871"/>
          </a:xfrm>
          <a:prstGeom prst="rect">
            <a:avLst/>
          </a:prstGeom>
        </p:spPr>
      </p:pic>
      <p:pic>
        <p:nvPicPr>
          <p:cNvPr id="20" name="Grafik 19" descr="Ein Bild, das Text, Schrift, weiß, Design enthält.&#10;&#10;KI-generierte Inhalte können fehlerhaft sein.">
            <a:extLst>
              <a:ext uri="{FF2B5EF4-FFF2-40B4-BE49-F238E27FC236}">
                <a16:creationId xmlns:a16="http://schemas.microsoft.com/office/drawing/2014/main" id="{C4EEE7E4-FD4F-0118-E4AE-6071829703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9192" y="5318035"/>
            <a:ext cx="1353703" cy="590550"/>
          </a:xfrm>
          <a:prstGeom prst="rect">
            <a:avLst/>
          </a:prstGeom>
        </p:spPr>
      </p:pic>
      <p:pic>
        <p:nvPicPr>
          <p:cNvPr id="22" name="Grafik 21" descr="Ein Bild, das Text, Schrift, weiß enthält.&#10;&#10;KI-generierte Inhalte können fehlerhaft sein.">
            <a:extLst>
              <a:ext uri="{FF2B5EF4-FFF2-40B4-BE49-F238E27FC236}">
                <a16:creationId xmlns:a16="http://schemas.microsoft.com/office/drawing/2014/main" id="{7E208E7D-969A-55C7-FDAA-FB15D21E81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1896" y="6210334"/>
            <a:ext cx="1668296" cy="51435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F30F3DA-EA9A-B9A4-B7CE-203D7FBEF9D9}"/>
              </a:ext>
            </a:extLst>
          </p:cNvPr>
          <p:cNvSpPr txBox="1"/>
          <p:nvPr/>
        </p:nvSpPr>
        <p:spPr>
          <a:xfrm>
            <a:off x="671219" y="1806021"/>
            <a:ext cx="2111092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Micro SD Card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D52E89B-B870-408E-CDFB-59457FD07EEB}"/>
              </a:ext>
            </a:extLst>
          </p:cNvPr>
          <p:cNvSpPr txBox="1"/>
          <p:nvPr/>
        </p:nvSpPr>
        <p:spPr>
          <a:xfrm>
            <a:off x="3980313" y="1806021"/>
            <a:ext cx="2111092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USB Stick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49561FD-B5BB-A81C-5782-5EFDFB8D14C1}"/>
              </a:ext>
            </a:extLst>
          </p:cNvPr>
          <p:cNvSpPr txBox="1"/>
          <p:nvPr/>
        </p:nvSpPr>
        <p:spPr>
          <a:xfrm>
            <a:off x="7077245" y="1696195"/>
            <a:ext cx="2112081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NVME Gen 4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DD44E60-7C6D-2B1B-9578-C0681490956A}"/>
              </a:ext>
            </a:extLst>
          </p:cNvPr>
          <p:cNvSpPr txBox="1"/>
          <p:nvPr/>
        </p:nvSpPr>
        <p:spPr>
          <a:xfrm>
            <a:off x="9672513" y="1696195"/>
            <a:ext cx="2112081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NVME Gen 5</a:t>
            </a:r>
          </a:p>
        </p:txBody>
      </p:sp>
    </p:spTree>
    <p:extLst>
      <p:ext uri="{BB962C8B-B14F-4D97-AF65-F5344CB8AC3E}">
        <p14:creationId xmlns:p14="http://schemas.microsoft.com/office/powerpoint/2010/main" val="477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43E48-3B75-8D88-B8A6-C6C8DCC8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de-DE" dirty="0"/>
              <a:t>SSD VS HDD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20D22A-2A17-1F4B-BD57-73D53F0E3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/>
          <a:lstStyle/>
          <a:p>
            <a:r>
              <a:rPr lang="en-US" dirty="0"/>
              <a:t>SSD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7287694-1D9E-D2FA-A6B1-EAAAE0A8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Faster read/write</a:t>
            </a:r>
          </a:p>
          <a:p>
            <a:r>
              <a:rPr lang="en-US" dirty="0"/>
              <a:t>Durable</a:t>
            </a:r>
          </a:p>
          <a:p>
            <a:r>
              <a:rPr lang="en-US" dirty="0"/>
              <a:t>Uses less power</a:t>
            </a:r>
          </a:p>
          <a:p>
            <a:r>
              <a:rPr lang="en-US" dirty="0"/>
              <a:t>More expensive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189382A-1DA1-856B-FA19-D1F25BF38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/>
          <a:lstStyle/>
          <a:p>
            <a:r>
              <a:rPr lang="en-US" dirty="0"/>
              <a:t>HDD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D0DAB92-1687-FB3B-F9DA-8A9E2EEA7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Cheaper</a:t>
            </a:r>
          </a:p>
          <a:p>
            <a:r>
              <a:rPr lang="en-US" dirty="0"/>
              <a:t>Higher capacities</a:t>
            </a:r>
            <a:endParaRPr lang="en-US" dirty="0" err="1"/>
          </a:p>
          <a:p>
            <a:r>
              <a:rPr lang="en-US" dirty="0">
                <a:ea typeface="+mn-lt"/>
                <a:cs typeface="+mn-lt"/>
              </a:rPr>
              <a:t>Cold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93F64-7CE6-3374-06AB-F82E46C0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a typeface="+mj-lt"/>
                <a:cs typeface="+mj-lt"/>
              </a:rPr>
              <a:t>When</a:t>
            </a:r>
            <a:r>
              <a:rPr lang="de-DE" dirty="0">
                <a:ea typeface="+mj-lt"/>
                <a:cs typeface="+mj-lt"/>
              </a:rPr>
              <a:t> I </a:t>
            </a:r>
            <a:r>
              <a:rPr lang="de-DE" dirty="0" err="1">
                <a:ea typeface="+mj-lt"/>
                <a:cs typeface="+mj-lt"/>
              </a:rPr>
              <a:t>used</a:t>
            </a:r>
            <a:r>
              <a:rPr lang="de-DE" dirty="0">
                <a:ea typeface="+mj-lt"/>
                <a:cs typeface="+mj-lt"/>
              </a:rPr>
              <a:t> an SSD </a:t>
            </a:r>
            <a:r>
              <a:rPr lang="de-DE" dirty="0" err="1">
                <a:ea typeface="+mj-lt"/>
                <a:cs typeface="+mj-lt"/>
              </a:rPr>
              <a:t>or</a:t>
            </a:r>
            <a:r>
              <a:rPr lang="de-DE" dirty="0">
                <a:ea typeface="+mj-lt"/>
                <a:cs typeface="+mj-lt"/>
              </a:rPr>
              <a:t> an HDD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DB48B8-C9B1-255D-34C3-9B8CD209C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SSD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AFF1BF-7CCC-6FBB-4643-1329E50184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Operating System</a:t>
            </a:r>
          </a:p>
          <a:p>
            <a:r>
              <a:rPr lang="de-DE" dirty="0"/>
              <a:t>Games</a:t>
            </a:r>
          </a:p>
          <a:p>
            <a:r>
              <a:rPr lang="de-DE" dirty="0" err="1"/>
              <a:t>Documents</a:t>
            </a:r>
            <a:r>
              <a:rPr lang="de-DE" dirty="0"/>
              <a:t> (</a:t>
            </a:r>
            <a:r>
              <a:rPr lang="de-DE" dirty="0" err="1"/>
              <a:t>used</a:t>
            </a:r>
            <a:r>
              <a:rPr lang="de-DE" dirty="0"/>
              <a:t>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F2CF4A-EDFD-3516-29BD-6937E96AD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HDD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D4DAAA-C9A7-C49D-C26D-1309078068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NAS</a:t>
            </a:r>
          </a:p>
          <a:p>
            <a:r>
              <a:rPr lang="de-DE" dirty="0"/>
              <a:t>Cloud Server</a:t>
            </a:r>
          </a:p>
          <a:p>
            <a:r>
              <a:rPr lang="de-DE" dirty="0"/>
              <a:t>Backup (</a:t>
            </a:r>
            <a:r>
              <a:rPr lang="de-DE" dirty="0" err="1"/>
              <a:t>Photos</a:t>
            </a:r>
            <a:r>
              <a:rPr lang="de-DE" dirty="0"/>
              <a:t> &amp; </a:t>
            </a:r>
            <a:r>
              <a:rPr lang="de-DE" dirty="0" err="1"/>
              <a:t>Documents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12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A742C-CCFF-8CCE-BDAA-B48185C5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</a:t>
            </a:r>
          </a:p>
        </p:txBody>
      </p:sp>
      <p:pic>
        <p:nvPicPr>
          <p:cNvPr id="4" name="Inhaltsplatzhalter 3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A5B074E7-B297-42BD-5F52-597D1812D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780" y="1940268"/>
            <a:ext cx="3563367" cy="102636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DE85568-176D-2DB6-03AA-5B19F309469F}"/>
              </a:ext>
            </a:extLst>
          </p:cNvPr>
          <p:cNvSpPr txBox="1"/>
          <p:nvPr/>
        </p:nvSpPr>
        <p:spPr>
          <a:xfrm>
            <a:off x="1742265" y="3213999"/>
            <a:ext cx="3569378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de-DE" sz="2400" dirty="0">
                <a:ea typeface="+mn-lt"/>
                <a:cs typeface="+mn-lt"/>
              </a:rPr>
              <a:t>www.youtube.com/watch?v=5Mh3o886qpg&amp;t</a:t>
            </a:r>
            <a:endParaRPr lang="de-DE" dirty="0">
              <a:ea typeface="+mn-lt"/>
              <a:cs typeface="+mn-lt"/>
            </a:endParaRPr>
          </a:p>
        </p:txBody>
      </p:sp>
      <p:pic>
        <p:nvPicPr>
          <p:cNvPr id="6" name="Grafik 5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EE581DBD-8349-9165-15AF-B414F2A04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965" y="1943612"/>
            <a:ext cx="3373943" cy="10529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3FCB0D3-686F-DA03-822F-40C1BAC814BF}"/>
              </a:ext>
            </a:extLst>
          </p:cNvPr>
          <p:cNvSpPr txBox="1"/>
          <p:nvPr/>
        </p:nvSpPr>
        <p:spPr>
          <a:xfrm>
            <a:off x="6890964" y="3212329"/>
            <a:ext cx="3779580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de-DE" sz="2400" dirty="0">
                <a:ea typeface="+mn-lt"/>
                <a:cs typeface="+mn-lt"/>
              </a:rPr>
              <a:t>https://www.youtube.com/watch?v=a5aRz28q7ls</a:t>
            </a:r>
            <a:endParaRPr lang="de-DE">
              <a:ea typeface="+mn-lt"/>
              <a:cs typeface="+mn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BAD1C5-6933-044F-CDD0-F9DF61979571}"/>
              </a:ext>
            </a:extLst>
          </p:cNvPr>
          <p:cNvSpPr txBox="1"/>
          <p:nvPr/>
        </p:nvSpPr>
        <p:spPr>
          <a:xfrm>
            <a:off x="1741041" y="4187968"/>
            <a:ext cx="3575249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de-DE" sz="2400" dirty="0">
                <a:ea typeface="+mn-lt"/>
                <a:cs typeface="+mn-lt"/>
              </a:rPr>
              <a:t>https://www.youtube.com/watch?v=E7Up7VuFd8A</a:t>
            </a:r>
            <a:endParaRPr lang="de-DE">
              <a:ea typeface="+mn-lt"/>
              <a:cs typeface="+mn-lt"/>
            </a:endParaRPr>
          </a:p>
        </p:txBody>
      </p:sp>
      <p:pic>
        <p:nvPicPr>
          <p:cNvPr id="7" name="Grafik 6" descr="Minsk, Belarus - 03-27-2023. OpenAI and ChatGPT Logo. Artifical Chatbot ...">
            <a:extLst>
              <a:ext uri="{FF2B5EF4-FFF2-40B4-BE49-F238E27FC236}">
                <a16:creationId xmlns:a16="http://schemas.microsoft.com/office/drawing/2014/main" id="{16DBAB68-4E96-B763-F56B-3522E5998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143" y="4945352"/>
            <a:ext cx="1384634" cy="1520167"/>
          </a:xfrm>
          <a:prstGeom prst="rect">
            <a:avLst/>
          </a:prstGeom>
        </p:spPr>
      </p:pic>
      <p:pic>
        <p:nvPicPr>
          <p:cNvPr id="11" name="Grafik 10" descr="Lo que debes saber sobre Wikipedia - Clases de Periodismo">
            <a:extLst>
              <a:ext uri="{FF2B5EF4-FFF2-40B4-BE49-F238E27FC236}">
                <a16:creationId xmlns:a16="http://schemas.microsoft.com/office/drawing/2014/main" id="{ADC9A752-C0EE-B1C2-21A1-B828C25E4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453" y="4944073"/>
            <a:ext cx="2092619" cy="15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CFB5A-16CC-569A-9F82-F67F155B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1DE8546-F9A4-0938-83F5-0DA2B850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/>
              <a:t>What is an SSD</a:t>
            </a:r>
          </a:p>
        </p:txBody>
      </p:sp>
      <p:pic>
        <p:nvPicPr>
          <p:cNvPr id="2" name="Content Placeholder 1" descr="SSD vs. HDD: Key Differences, Pros, and Best Uses">
            <a:extLst>
              <a:ext uri="{FF2B5EF4-FFF2-40B4-BE49-F238E27FC236}">
                <a16:creationId xmlns:a16="http://schemas.microsoft.com/office/drawing/2014/main" id="{D0D59463-5AAB-AB3B-66D8-DBE2318DA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575" b="14462"/>
          <a:stretch>
            <a:fillRect/>
          </a:stretch>
        </p:blipFill>
        <p:spPr>
          <a:xfrm>
            <a:off x="1522414" y="1905000"/>
            <a:ext cx="91440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7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/>
              <a:t>Most Used SSD</a:t>
            </a:r>
          </a:p>
        </p:txBody>
      </p:sp>
      <p:pic>
        <p:nvPicPr>
          <p:cNvPr id="2" name="Picture 1" descr="Of Ssds Sdd Types Nvme Ssd Types For Laptop Types Of Ssd For Laptop Discount">
            <a:extLst>
              <a:ext uri="{FF2B5EF4-FFF2-40B4-BE49-F238E27FC236}">
                <a16:creationId xmlns:a16="http://schemas.microsoft.com/office/drawing/2014/main" id="{C83C9124-48E2-1135-7DE5-D79BFF5B7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61" y="1710172"/>
            <a:ext cx="7126660" cy="4760333"/>
          </a:xfrm>
          <a:prstGeom prst="rect">
            <a:avLst/>
          </a:prstGeom>
          <a:noFill/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2A374CE1-D731-EEF7-153C-A666930BF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910" y="2088024"/>
            <a:ext cx="3969397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•"/>
            </a:pPr>
            <a:r>
              <a:rPr lang="en-US" dirty="0"/>
              <a:t>Sata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/>
              <a:t>read 500-560 MB/s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/>
              <a:t>write 450-520 MB/s</a:t>
            </a:r>
          </a:p>
          <a:p>
            <a:pPr>
              <a:buChar char="•"/>
            </a:pPr>
            <a:r>
              <a:rPr lang="en-US" dirty="0"/>
              <a:t>M.2 PCIe (3.0)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/>
              <a:t>read 2.500-3.500 MB/s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/>
              <a:t>write 1.500-3000 MB/s</a:t>
            </a:r>
          </a:p>
          <a:p>
            <a:pPr>
              <a:buChar char="•"/>
            </a:pPr>
            <a:r>
              <a:rPr lang="en-US" dirty="0"/>
              <a:t>M.2 </a:t>
            </a:r>
            <a:r>
              <a:rPr lang="en-US" dirty="0" err="1"/>
              <a:t>NVMe</a:t>
            </a:r>
            <a:r>
              <a:rPr lang="en-US" dirty="0"/>
              <a:t> SSD (4.0)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/>
              <a:t>read 5.000-7.500 MB/s</a:t>
            </a:r>
          </a:p>
          <a:p>
            <a:pPr lvl="1">
              <a:buFont typeface="Courier New" pitchFamily="34" charset="0"/>
              <a:buChar char="o"/>
            </a:pPr>
            <a:r>
              <a:rPr lang="en-US" dirty="0"/>
              <a:t>write 4.000-7.000 MB/s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26E00-1B47-F4D7-5300-501040590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C245CB1-BB78-43CE-0F6D-F7B44F68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3E14B4-A0A5-1FD0-D0BD-D0D224A406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1970 – 1980</a:t>
            </a:r>
          </a:p>
          <a:p>
            <a:pPr marL="575945" lvl="1"/>
            <a:r>
              <a:rPr lang="en-US" dirty="0"/>
              <a:t>Based on Ram chips</a:t>
            </a:r>
          </a:p>
          <a:p>
            <a:pPr marL="575945" lvl="1"/>
            <a:r>
              <a:rPr lang="en-US" dirty="0"/>
              <a:t>Industry &amp; Military</a:t>
            </a:r>
          </a:p>
          <a:p>
            <a:r>
              <a:rPr lang="en-US" dirty="0"/>
              <a:t>1990</a:t>
            </a:r>
          </a:p>
          <a:p>
            <a:pPr marL="575945" lvl="1"/>
            <a:r>
              <a:rPr lang="en-US" dirty="0"/>
              <a:t>First Commercial SSD</a:t>
            </a:r>
          </a:p>
          <a:p>
            <a:pPr marL="575945" lvl="1"/>
            <a:r>
              <a:rPr lang="en-US" dirty="0"/>
              <a:t>First NAND Flash-based SSD</a:t>
            </a:r>
          </a:p>
          <a:p>
            <a:pPr marL="575945" lvl="1"/>
            <a:r>
              <a:rPr lang="en-US" dirty="0"/>
              <a:t>Capacity only </a:t>
            </a:r>
            <a:r>
              <a:rPr lang="en-US" dirty="0">
                <a:ea typeface="+mn-lt"/>
                <a:cs typeface="+mn-lt"/>
              </a:rPr>
              <a:t>~ 100 MB</a:t>
            </a:r>
            <a:endParaRPr lang="en-US" dirty="0"/>
          </a:p>
          <a:p>
            <a:r>
              <a:rPr lang="en-US" dirty="0"/>
              <a:t>2000</a:t>
            </a:r>
          </a:p>
          <a:p>
            <a:pPr marL="575945" lvl="1">
              <a:buFont typeface="Consolas" pitchFamily="34" charset="0"/>
            </a:pPr>
            <a:r>
              <a:rPr lang="en-US" dirty="0"/>
              <a:t>Capacity to 32-256GB</a:t>
            </a:r>
          </a:p>
          <a:p>
            <a:pPr marL="575945" lvl="1">
              <a:buFont typeface="Consolas" pitchFamily="34" charset="0"/>
            </a:pPr>
            <a:r>
              <a:rPr lang="en-US" dirty="0"/>
              <a:t>Sata interface standardizes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 dirty="0"/>
              <a:t>First time Laptop´s used SSD</a:t>
            </a:r>
          </a:p>
          <a:p>
            <a:pPr marL="575945" lvl="1">
              <a:buFont typeface="Consolas" pitchFamily="34" charset="0"/>
              <a:buChar char="–"/>
            </a:pPr>
            <a:endParaRPr lang="en-US" dirty="0"/>
          </a:p>
          <a:p>
            <a:pPr>
              <a:buFont typeface="Arial"/>
              <a:buChar char="▪"/>
            </a:pPr>
            <a:endParaRPr lang="en-US" dirty="0"/>
          </a:p>
          <a:p>
            <a:pPr marL="575945"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575945" lvl="1">
              <a:buFont typeface="Consolas" pitchFamily="34" charset="0"/>
              <a:buChar char="–"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4204E1-ABBC-CB2C-68CA-588BB1B204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,Sans-Serif" pitchFamily="34" charset="0"/>
            </a:pPr>
            <a:r>
              <a:rPr lang="en-US" dirty="0"/>
              <a:t>2010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 dirty="0"/>
              <a:t>SSD prices drop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 dirty="0"/>
              <a:t>Sata III (500-600MB/s)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 dirty="0"/>
              <a:t>MSATA and M.2 form factor</a:t>
            </a:r>
          </a:p>
          <a:p>
            <a:pPr>
              <a:buFont typeface="Arial,Sans-Serif" pitchFamily="34" charset="0"/>
            </a:pPr>
            <a:r>
              <a:rPr lang="en-US" dirty="0"/>
              <a:t>2015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 err="1"/>
              <a:t>NVMe</a:t>
            </a:r>
            <a:r>
              <a:rPr lang="en-US" dirty="0"/>
              <a:t> SSD over PCIe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 dirty="0"/>
              <a:t>Higer capacity up to 61,44TB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68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C7136-032D-295C-5100-CDC61A67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Inside an SSD</a:t>
            </a:r>
          </a:p>
        </p:txBody>
      </p:sp>
      <p:pic>
        <p:nvPicPr>
          <p:cNvPr id="4" name="Inhaltsplatzhalter 3" descr="samsung-ssd-explosionsbild - SSD Festplatte einbauen - Die Anleitung ...">
            <a:extLst>
              <a:ext uri="{FF2B5EF4-FFF2-40B4-BE49-F238E27FC236}">
                <a16:creationId xmlns:a16="http://schemas.microsoft.com/office/drawing/2014/main" id="{9B2285AF-2F96-D27F-5879-0D3DF6473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177" y="1861529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1DF0-4BA3-5026-C426-920CCC824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214260D-1B27-5304-D8DA-9FAB9C03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274" y="237800"/>
            <a:ext cx="7957559" cy="8453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Charge Trap Flash memory cell</a:t>
            </a:r>
            <a:endParaRPr lang="de-DE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E39295DA-663A-87B2-376E-3DE41B010E73}"/>
              </a:ext>
            </a:extLst>
          </p:cNvPr>
          <p:cNvSpPr txBox="1">
            <a:spLocks/>
          </p:cNvSpPr>
          <p:nvPr/>
        </p:nvSpPr>
        <p:spPr>
          <a:xfrm>
            <a:off x="7801365" y="1055504"/>
            <a:ext cx="3573607" cy="845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SLC - Single Level Cell</a:t>
            </a:r>
            <a:endParaRPr lang="de-DE" sz="2000" dirty="0"/>
          </a:p>
        </p:txBody>
      </p:sp>
      <p:pic>
        <p:nvPicPr>
          <p:cNvPr id="8" name="Grafik 7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46882D7E-AEAC-4530-A19A-8B478D63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46" y="1671724"/>
            <a:ext cx="10661267" cy="4844090"/>
          </a:xfrm>
          <a:prstGeom prst="rect">
            <a:avLst/>
          </a:prstGeom>
        </p:spPr>
      </p:pic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1F1798E6-7D87-57D8-2161-9B405A7044F2}"/>
              </a:ext>
            </a:extLst>
          </p:cNvPr>
          <p:cNvSpPr txBox="1">
            <a:spLocks/>
          </p:cNvSpPr>
          <p:nvPr/>
        </p:nvSpPr>
        <p:spPr>
          <a:xfrm>
            <a:off x="4446767" y="1045286"/>
            <a:ext cx="3516112" cy="845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TLC - Triple Level Cell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B0EA32E6-9764-F522-613D-2D86E6E71EBC}"/>
              </a:ext>
            </a:extLst>
          </p:cNvPr>
          <p:cNvSpPr txBox="1">
            <a:spLocks/>
          </p:cNvSpPr>
          <p:nvPr/>
        </p:nvSpPr>
        <p:spPr>
          <a:xfrm>
            <a:off x="1341340" y="1049067"/>
            <a:ext cx="3171144" cy="845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QLC- Quad Level Cell</a:t>
            </a:r>
          </a:p>
        </p:txBody>
      </p:sp>
    </p:spTree>
    <p:extLst>
      <p:ext uri="{BB962C8B-B14F-4D97-AF65-F5344CB8AC3E}">
        <p14:creationId xmlns:p14="http://schemas.microsoft.com/office/powerpoint/2010/main" val="30872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EE0E7-502E-DD11-D1DC-0514CE31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598" y="360482"/>
            <a:ext cx="9143998" cy="1020762"/>
          </a:xfrm>
        </p:spPr>
        <p:txBody>
          <a:bodyPr/>
          <a:lstStyle/>
          <a:p>
            <a:r>
              <a:rPr lang="de-DE" dirty="0">
                <a:ea typeface="+mj-lt"/>
                <a:cs typeface="+mj-lt"/>
              </a:rPr>
              <a:t>The </a:t>
            </a:r>
            <a:r>
              <a:rPr lang="de-DE" dirty="0" err="1">
                <a:ea typeface="+mj-lt"/>
                <a:cs typeface="+mj-lt"/>
              </a:rPr>
              <a:t>Structure</a:t>
            </a:r>
            <a:endParaRPr lang="de-DE" dirty="0" err="1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A367873-34EF-B471-AEB7-3B8E1D5B9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653" y="616021"/>
            <a:ext cx="1541913" cy="6031775"/>
          </a:xfrm>
          <a:prstGeom prst="rect">
            <a:avLst/>
          </a:prstGeom>
        </p:spPr>
      </p:pic>
      <p:pic>
        <p:nvPicPr>
          <p:cNvPr id="3" name="Grafik 2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D4C96F6F-7713-0CEB-0342-B55155C8B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982" y="2279068"/>
            <a:ext cx="5489178" cy="30320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442DD56-3F8E-7A3E-664D-41551F9A00DA}"/>
              </a:ext>
            </a:extLst>
          </p:cNvPr>
          <p:cNvSpPr txBox="1"/>
          <p:nvPr/>
        </p:nvSpPr>
        <p:spPr>
          <a:xfrm>
            <a:off x="2660522" y="3001900"/>
            <a:ext cx="2575018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r>
              <a:rPr lang="de-DE" sz="2400" dirty="0"/>
              <a:t>3D-NAND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1C57485-5CB7-1E3A-EA9C-BAEF654E7D14}"/>
              </a:ext>
            </a:extLst>
          </p:cNvPr>
          <p:cNvSpPr txBox="1"/>
          <p:nvPr/>
        </p:nvSpPr>
        <p:spPr>
          <a:xfrm>
            <a:off x="2098889" y="2025672"/>
            <a:ext cx="2697827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&lt;-- Control </a:t>
            </a:r>
            <a:r>
              <a:rPr lang="de-DE" sz="2400" dirty="0" err="1"/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val="31099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B3BD29B-1ADD-2984-F940-CFA708876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dirty="0"/>
              <a:t>Gates</a:t>
            </a:r>
          </a:p>
        </p:txBody>
      </p:sp>
      <p:pic>
        <p:nvPicPr>
          <p:cNvPr id="6" name="Inhaltsplatzhalter 5" descr="Ein Bild, das Screenshot, Text, Design, Kunst enthält.&#10;&#10;KI-generierte Inhalte können fehlerhaft sein.">
            <a:extLst>
              <a:ext uri="{FF2B5EF4-FFF2-40B4-BE49-F238E27FC236}">
                <a16:creationId xmlns:a16="http://schemas.microsoft.com/office/drawing/2014/main" id="{EA19B36E-0136-CEEB-6BC5-76B055688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157" y="1624335"/>
            <a:ext cx="8826111" cy="5048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4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D9F08-330C-9466-EF8F-45FB4557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 descr="Ein Bild, das Screenshot, Text, Design, Box enthält.&#10;&#10;KI-generierte Inhalte können fehlerhaft sein.">
            <a:extLst>
              <a:ext uri="{FF2B5EF4-FFF2-40B4-BE49-F238E27FC236}">
                <a16:creationId xmlns:a16="http://schemas.microsoft.com/office/drawing/2014/main" id="{77CCDEAF-769E-43D2-5800-DB81049CB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5214" y="1868391"/>
            <a:ext cx="7853132" cy="42672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82870D0-61AA-51EA-378F-7FE2EEC6E756}"/>
              </a:ext>
            </a:extLst>
          </p:cNvPr>
          <p:cNvSpPr txBox="1"/>
          <p:nvPr/>
        </p:nvSpPr>
        <p:spPr>
          <a:xfrm>
            <a:off x="9359489" y="2306337"/>
            <a:ext cx="2588011" cy="7571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Layers: 96-136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Wide:    30-60.000</a:t>
            </a:r>
          </a:p>
        </p:txBody>
      </p:sp>
    </p:spTree>
    <p:extLst>
      <p:ext uri="{BB962C8B-B14F-4D97-AF65-F5344CB8AC3E}">
        <p14:creationId xmlns:p14="http://schemas.microsoft.com/office/powerpoint/2010/main" val="27346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Microsoft Office PowerPoint</Application>
  <PresentationFormat>Custom</PresentationFormat>
  <Paragraphs>35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Chalkboard 16x9</vt:lpstr>
      <vt:lpstr>Solid State Drive</vt:lpstr>
      <vt:lpstr>What is an SSD</vt:lpstr>
      <vt:lpstr>Most Used SSD</vt:lpstr>
      <vt:lpstr>History</vt:lpstr>
      <vt:lpstr>Inside an SSD</vt:lpstr>
      <vt:lpstr>PowerPoint Presentation</vt:lpstr>
      <vt:lpstr>The Structure</vt:lpstr>
      <vt:lpstr>Gates</vt:lpstr>
      <vt:lpstr>PowerPoint Presentation</vt:lpstr>
      <vt:lpstr>Chip</vt:lpstr>
      <vt:lpstr>Controller &amp; Cach</vt:lpstr>
      <vt:lpstr>Durability / Lifespan of an SSD</vt:lpstr>
      <vt:lpstr>PowerPoint Presentation</vt:lpstr>
      <vt:lpstr>SSD VS HDD</vt:lpstr>
      <vt:lpstr>When I used an SSD or an HDD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684</cp:revision>
  <dcterms:created xsi:type="dcterms:W3CDTF">2025-11-25T09:37:27Z</dcterms:created>
  <dcterms:modified xsi:type="dcterms:W3CDTF">2025-12-01T11:41:48Z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